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156472752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0156472752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164c0eb5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164c0eb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164c0eb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164c0eb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164c0eb5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164c0eb5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164c0eb5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164c0eb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164c0eb5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164c0eb5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164c0eb5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164c0eb5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164c0eb5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0164c0eb5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164c0eb5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164c0eb5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164c0eb5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164c0eb5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15647275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015647275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164c0eb5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0164c0eb5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164c0eb5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0164c0eb5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164c0eb5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164c0eb5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164c0eb5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0164c0eb5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164c0eb5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0164c0eb5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164c0eb5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0164c0eb5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164c0eb5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164c0eb5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164c0eb5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0164c0eb5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164c0eb5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164c0eb5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164c0eb5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164c0eb5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15647275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15647275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15647275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15647275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15647275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15647275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15647275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15647275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156472752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156472752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156472752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156472752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156472752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156472752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18.png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253300" y="457200"/>
            <a:ext cx="9654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CHAPTER 6: 학습 관련 기술들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밑바닥부터 시작하는 딥러닝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982100" y="3664425"/>
            <a:ext cx="21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발제자 9기 김영현</a:t>
            </a:r>
            <a:endParaRPr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선형 회귀 모델에서 가중치 초깃값이 0일 때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00" y="1064050"/>
            <a:ext cx="3265599" cy="396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150" y="1064050"/>
            <a:ext cx="4844827" cy="39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선형 회귀 모델에서 가중치 초깃값이 0이 아닐 때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375" y="1076275"/>
            <a:ext cx="2690224" cy="393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325" y="1055825"/>
            <a:ext cx="2056775" cy="400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초깃값 설정의 중요성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150" y="1164575"/>
            <a:ext cx="3961699" cy="379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RBM을 이용한 초깃값 설정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700" y="1370733"/>
            <a:ext cx="5404600" cy="29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3"/>
            <a:ext cx="9144003" cy="44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은닉층의 활성화값 분포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6" y="1839147"/>
            <a:ext cx="4807725" cy="17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187069" y="3513763"/>
            <a:ext cx="62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시그모이드 함수를 활성화 함수로 가지는 5층 신경망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350" y="1838274"/>
            <a:ext cx="4016250" cy="20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763" y="1211263"/>
            <a:ext cx="4938475" cy="32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Xavier / He initialization</a:t>
            </a:r>
            <a:endParaRPr b="1"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50" y="1295400"/>
            <a:ext cx="4272951" cy="312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109" y="1372825"/>
            <a:ext cx="4142192" cy="31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9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Xavier initialization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152471"/>
            <a:ext cx="3832400" cy="29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25" y="4110450"/>
            <a:ext cx="3417775" cy="7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6200" y="4110450"/>
            <a:ext cx="3446610" cy="7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4787" y="1170913"/>
            <a:ext cx="3784625" cy="292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301" y="1535962"/>
            <a:ext cx="4071875" cy="270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8905" y="1754080"/>
            <a:ext cx="4131600" cy="2277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 initialization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150" y="2531963"/>
            <a:ext cx="3766075" cy="8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1247998"/>
            <a:ext cx="4307125" cy="33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배치 정규화(Batch Normalization)</a:t>
            </a:r>
            <a:endParaRPr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Gradient Vanishing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Gradient Exploding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477" y="1152475"/>
            <a:ext cx="6094775" cy="366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520"/>
              <a:t>목차</a:t>
            </a:r>
            <a:endParaRPr sz="352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매개변수 갱신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SGD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Momentum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AdaGrad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Adam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매개변수 초깃값 설정: Weight initialization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RBM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Xavier, He initialization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배치 정규화: Batch Normalization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오버피팅(Overfitting) 문제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매개변수 감소(weight decay)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드롭아웃(Dropout)</a:t>
            </a:r>
            <a:endParaRPr sz="1200"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375" y="737300"/>
            <a:ext cx="5041250" cy="39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Internal Covariate Shift</a:t>
            </a:r>
            <a:endParaRPr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12" y="1072878"/>
            <a:ext cx="6617375" cy="23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" y="3462875"/>
            <a:ext cx="1862600" cy="16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225" y="3268575"/>
            <a:ext cx="7170550" cy="18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배치 정규화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111151" cy="35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" y="1492800"/>
            <a:ext cx="821055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train &amp; eval mode</a:t>
            </a:r>
            <a:endParaRPr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4148"/>
            <a:ext cx="7426650" cy="29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배치 정규화의 장점</a:t>
            </a:r>
            <a:endParaRPr/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배치 정규화를 사용하면 학습이 빨라진다.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가중치 초깃값에 크게 의존하지 않아도 된다.</a:t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900" y="313425"/>
            <a:ext cx="4234301" cy="47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오버피팅(overfitting)</a:t>
            </a:r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1. 특정 매개변수의 값이 클 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훈련 데이터가 적음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2. </a:t>
            </a:r>
            <a:r>
              <a:rPr lang="ko"/>
              <a:t>매개변수가 많고 표현력이 높은 모델</a:t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138" y="1152475"/>
            <a:ext cx="4530925" cy="37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매개변수 감소(weight decay)</a:t>
            </a:r>
            <a:endParaRPr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ko" sz="1150">
                <a:solidFill>
                  <a:schemeClr val="dk1"/>
                </a:solidFill>
                <a:highlight>
                  <a:srgbClr val="FFFFFF"/>
                </a:highlight>
              </a:rPr>
              <a:t>L1 규제(L1 norm) : 가중치 w들의 절대값 합계를 비용 함수에 추가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FFFFF"/>
                </a:highlight>
              </a:rPr>
              <a:t>비용 함수에 모든 가중치에 대해서 </a:t>
            </a:r>
            <a:r>
              <a:rPr lang="ko" sz="1250">
                <a:solidFill>
                  <a:schemeClr val="dk1"/>
                </a:solidFill>
                <a:highlight>
                  <a:srgbClr val="FFFFFF"/>
                </a:highlight>
              </a:rPr>
              <a:t>         </a:t>
            </a:r>
            <a:r>
              <a:rPr lang="ko" sz="1150">
                <a:solidFill>
                  <a:schemeClr val="dk1"/>
                </a:solidFill>
                <a:highlight>
                  <a:srgbClr val="FFFFFF"/>
                </a:highlight>
              </a:rPr>
              <a:t>를 더한 값을 비용 함수로 사용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ko" sz="1150">
                <a:solidFill>
                  <a:schemeClr val="dk1"/>
                </a:solidFill>
                <a:highlight>
                  <a:srgbClr val="FFFFFF"/>
                </a:highlight>
              </a:rPr>
              <a:t>L2 규제(L2 norm) : 모든 가중치 w들의 제곱합을 비용 함수에 추가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38100" marR="3810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FFFFF"/>
                </a:highlight>
              </a:rPr>
              <a:t>기존의 비용 함수에 모든 가중치에 대해서             을 더한 값을 비용 함수로 사용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3810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3810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3810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FFFFF"/>
                </a:highlight>
              </a:rPr>
              <a:t>람다는 하이퍼파라미터로 이 값이 커질수록 큰 가중치에 대한 페널티가 강해짐 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475" y="2348000"/>
            <a:ext cx="324425" cy="2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475" y="3382575"/>
            <a:ext cx="460575" cy="3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875" y="1145425"/>
            <a:ext cx="809625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드롭아웃(dropout)</a:t>
            </a:r>
            <a:endParaRPr/>
          </a:p>
        </p:txBody>
      </p:sp>
      <p:sp>
        <p:nvSpPr>
          <p:cNvPr id="290" name="Google Shape;29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뉴런을 임의로 삭제하며 훈련하는 방식</a:t>
            </a:r>
            <a:endParaRPr/>
          </a:p>
        </p:txBody>
      </p:sp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537" y="1585150"/>
            <a:ext cx="6822925" cy="34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train, eval mode</a:t>
            </a:r>
            <a:endParaRPr/>
          </a:p>
        </p:txBody>
      </p:sp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888" y="1152475"/>
            <a:ext cx="5406224" cy="37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" y="1238250"/>
            <a:ext cx="81724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앙상블 학습과 드롭아웃의 유사성</a:t>
            </a:r>
            <a:endParaRPr/>
          </a:p>
        </p:txBody>
      </p:sp>
      <p:sp>
        <p:nvSpPr>
          <p:cNvPr id="307" name="Google Shape;30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88" y="1228675"/>
            <a:ext cx="73628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SGD(확률적 경사 하강법)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25" y="1263675"/>
            <a:ext cx="26670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650" y="1409645"/>
            <a:ext cx="3385201" cy="27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83875" y="3228650"/>
            <a:ext cx="43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지점의 기울기 만큼 한 스텝 움직이자!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SGD의 단점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00" y="1017713"/>
            <a:ext cx="23812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1953500"/>
            <a:ext cx="358846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002" y="1533475"/>
            <a:ext cx="4727501" cy="34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Momentum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1123950"/>
            <a:ext cx="5753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1528450" y="2086600"/>
            <a:ext cx="12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28575" y="3765725"/>
            <a:ext cx="5469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해당 지점의 기울기만큼 내려오는데 아까 내려온 만큼의 기울기의 관성을 가지고 내려가자!</a:t>
            </a:r>
            <a:endParaRPr sz="18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25" y="2686175"/>
            <a:ext cx="4861476" cy="5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137" y="901588"/>
            <a:ext cx="4805725" cy="39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AdaGrad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1341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292775" y="3453075"/>
            <a:ext cx="70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지점의 기울기 만큼 가는데 기울기가 크면 크게, 작으면 작게 한 스텝 가자!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700" y="363512"/>
            <a:ext cx="5210600" cy="441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※ 참고: RMSProp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050750" cy="8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551450" y="3148275"/>
            <a:ext cx="6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보폭을 줄이면서 가는 건 좋지만 새로운 기울기 정보를 더 크게 반영해서 가자!</a:t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Adam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보폭을 줄임과 동시에 이전에 내려오던 관성을 고려해서 내려가자!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63" y="1640325"/>
            <a:ext cx="3998074" cy="33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Which one’s better?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75" y="1160050"/>
            <a:ext cx="4782849" cy="38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